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1-1.png>
</file>

<file path=ppt/media/image-2-1.png>
</file>

<file path=ppt/media/image-3-1.png>
</file>

<file path=ppt/media/image-4-1.png>
</file>

<file path=ppt/media/image-4-2.png>
</file>

<file path=ppt/media/image-4-3.png>
</file>

<file path=ppt/media/image-5-1.png>
</file>

<file path=ppt/media/image-7-1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enisa.europa.eu" TargetMode="External"/><Relationship Id="rId2" Type="http://schemas.openxmlformats.org/officeDocument/2006/relationships/hyperlink" Target="https://owasp.org" TargetMode="External"/><Relationship Id="rId3" Type="http://schemas.openxmlformats.org/officeDocument/2006/relationships/hyperlink" Target="https://www.gartner.com" TargetMode="External"/><Relationship Id="rId4" Type="http://schemas.openxmlformats.org/officeDocument/2006/relationships/hyperlink" Target="https://www.nist.gov" TargetMode="External"/><Relationship Id="rId5" Type="http://schemas.openxmlformats.org/officeDocument/2006/relationships/hyperlink" Target="https://www.cnnbrasil.com.br/internacional/hacker-tenta-envenenar-agua-nos-eua/" TargetMode="External"/><Relationship Id="rId6" Type="http://schemas.openxmlformats.org/officeDocument/2006/relationships/hyperlink" Target="https://krebsonsecurity.com/2016/10/the-democratization-of-censorship/" TargetMode="External"/><Relationship Id="rId7" Type="http://schemas.openxmlformats.org/officeDocument/2006/relationships/slideLayout" Target="../slideLayouts/slideLayout14.xml"/><Relationship Id="rId8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472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Projeto A3 – UC: Sistemas Computacionais e Segurança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137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Alunos: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4082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Arthur Carvalho – 825119250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8504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Fabio Marano – 825111150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29268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Leonardo Ferreira – 825124892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73488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Lucas Garcia – 825145166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1770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Matheus Fraga – 82425021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61928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Matheus Fideles – 825144599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58704"/>
            <a:ext cx="58444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Impactos da Solução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10764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95810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Tecnológico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44852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Fortalece segurança IoT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493" y="210764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3493" y="295810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Econômico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3493" y="344852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Reduz prejuízos com ataques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6795" y="210764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6795" y="295810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Social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6795" y="344852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Protege os cidadãos e seus dados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741307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80190" y="559177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Ambiental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80190" y="6082189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Evita desperdícios e danos em infraestruturas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8404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17398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Viabilidade Técnica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4451390" y="278880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5" name="Text 2"/>
          <p:cNvSpPr/>
          <p:nvPr/>
        </p:nvSpPr>
        <p:spPr>
          <a:xfrm>
            <a:off x="5188506" y="2866668"/>
            <a:ext cx="29753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Tecnologias Maduras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188506" y="3357086"/>
            <a:ext cx="86481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Machine learning, protocolos de segurança.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451390" y="41736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8" name="Text 5"/>
          <p:cNvSpPr/>
          <p:nvPr/>
        </p:nvSpPr>
        <p:spPr>
          <a:xfrm>
            <a:off x="5188506" y="42514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Desafios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188506" y="4741902"/>
            <a:ext cx="86481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Compatibilidade entre fabricantes.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451390" y="55584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11" name="Text 8"/>
          <p:cNvSpPr/>
          <p:nvPr/>
        </p:nvSpPr>
        <p:spPr>
          <a:xfrm>
            <a:off x="5188506" y="56363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Necessidade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188506" y="6126718"/>
            <a:ext cx="86481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Capacitação em cibersegurança IoT.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84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Conclusão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7735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442811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 o avanço das tecnologias de Internet das Coisas (IoT), as cidades inteligentes passaram a incorporar dispositivos e sistemas conectados para melhorar a eficiência dos serviços públicos, como transporte, energia, segurança e meio ambiente.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86670"/>
            <a:ext cx="130428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 entanto, essa conectividade também amplia a superfície de ataque cibernético. Este projeto propõe o desenvolvimento do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SafeCity IoT Shield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uma solução inovadora voltada para o monitoramento e prevenção de ameaças cibernéticas em dispositivos e sistemas IoT urbanos. A proposta integra sensores de segurança, plataformas de monitoramento, sistemas de detecção de intrusões (IDPS) e mecanismos robustos de autenticação e criptografia.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666" y="596146"/>
            <a:ext cx="5419725" cy="677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Referências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8666" y="1707118"/>
            <a:ext cx="13113068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ENISA – European Union Agency for Cybersecurity.</a:t>
            </a:r>
            <a:pPr algn="l" indent="0" marL="0">
              <a:lnSpc>
                <a:spcPts val="2700"/>
              </a:lnSpc>
              <a:buNone/>
            </a:pP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Disponível em: </a:t>
            </a:r>
            <a:pPr algn="l" indent="0" marL="0">
              <a:lnSpc>
                <a:spcPts val="2700"/>
              </a:lnSpc>
              <a:buNone/>
            </a:pPr>
            <a:r>
              <a:rPr lang="en-US" sz="1700" u="sng" dirty="0">
                <a:solidFill>
                  <a:srgbClr val="EEAEF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https://www.enisa.europa.eu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666" y="2476619"/>
            <a:ext cx="13113068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OWASP – Open Worldwide Application Security Project.</a:t>
            </a:r>
            <a:pPr algn="l" indent="0" marL="0">
              <a:lnSpc>
                <a:spcPts val="2700"/>
              </a:lnSpc>
              <a:buNone/>
            </a:pP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Disponível em: </a:t>
            </a:r>
            <a:pPr algn="l" indent="0" marL="0">
              <a:lnSpc>
                <a:spcPts val="2700"/>
              </a:lnSpc>
              <a:buNone/>
            </a:pPr>
            <a:r>
              <a:rPr lang="en-US" sz="1700" u="sng" dirty="0">
                <a:solidFill>
                  <a:srgbClr val="EEAEF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https://owasp.org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666" y="3246120"/>
            <a:ext cx="13113068" cy="1040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Gartner – Research and Advisory Company.</a:t>
            </a:r>
            <a:pPr algn="l" indent="0" marL="0">
              <a:lnSpc>
                <a:spcPts val="2700"/>
              </a:lnSpc>
              <a:buNone/>
            </a:pP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Relatórios e análises sobre tendências de segurança em IoT.</a:t>
            </a:r>
            <a:pPr algn="l" indent="0" marL="0">
              <a:lnSpc>
                <a:spcPts val="2700"/>
              </a:lnSpc>
              <a:buNone/>
            </a:pP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Disponível em: </a:t>
            </a:r>
            <a:pPr algn="l" indent="0" marL="0">
              <a:lnSpc>
                <a:spcPts val="2700"/>
              </a:lnSpc>
              <a:buNone/>
            </a:pPr>
            <a:r>
              <a:rPr lang="en-US" sz="1700" u="sng" dirty="0">
                <a:solidFill>
                  <a:srgbClr val="EEAEF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https://www.gartner.com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666" y="4362450"/>
            <a:ext cx="13113068" cy="1040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NIST – National Institute of Standards and Technology.</a:t>
            </a:r>
            <a:pPr algn="l" indent="0" marL="0">
              <a:lnSpc>
                <a:spcPts val="2700"/>
              </a:lnSpc>
              <a:buNone/>
            </a:pP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Publicações sobre segurança cibernética e diretrizes para IoT.</a:t>
            </a:r>
            <a:pPr algn="l" indent="0" marL="0">
              <a:lnSpc>
                <a:spcPts val="2700"/>
              </a:lnSpc>
              <a:buNone/>
            </a:pP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Disponível em: </a:t>
            </a:r>
            <a:pPr algn="l" indent="0" marL="0">
              <a:lnSpc>
                <a:spcPts val="2700"/>
              </a:lnSpc>
              <a:buNone/>
            </a:pPr>
            <a:r>
              <a:rPr lang="en-US" sz="1700" u="sng" dirty="0">
                <a:solidFill>
                  <a:srgbClr val="EEAEF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https://www.nist.gov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666" y="5478780"/>
            <a:ext cx="13113068" cy="1040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Relatório: Ataque ao sistema de água na Flórida (2021).</a:t>
            </a:r>
            <a:pPr algn="l" indent="0" marL="0">
              <a:lnSpc>
                <a:spcPts val="2700"/>
              </a:lnSpc>
              <a:buNone/>
            </a:pP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CNN Brasil, 9 de fevereiro de 2021.</a:t>
            </a:r>
            <a:pPr algn="l" indent="0" marL="0">
              <a:lnSpc>
                <a:spcPts val="2700"/>
              </a:lnSpc>
              <a:buNone/>
            </a:pP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Disponível em: </a:t>
            </a:r>
            <a:pPr algn="l" indent="0" marL="0">
              <a:lnSpc>
                <a:spcPts val="2700"/>
              </a:lnSpc>
              <a:buNone/>
            </a:pPr>
            <a:r>
              <a:rPr lang="en-US" sz="1700" u="sng" dirty="0">
                <a:solidFill>
                  <a:srgbClr val="EEAEF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5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https://www.cnnbrasil.com.br/internacional/hacker-tenta-envenenar-agua-nos-eua/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666" y="6595110"/>
            <a:ext cx="13113068" cy="1040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Relatório: Botnet Mirai (2016).</a:t>
            </a:r>
            <a:pPr algn="l" indent="0" marL="0">
              <a:lnSpc>
                <a:spcPts val="2700"/>
              </a:lnSpc>
              <a:buNone/>
            </a:pP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Krebs on Security.</a:t>
            </a:r>
            <a:pPr algn="l" indent="0" marL="0">
              <a:lnSpc>
                <a:spcPts val="2700"/>
              </a:lnSpc>
              <a:buNone/>
            </a:pP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Disponível em: </a:t>
            </a:r>
            <a:pPr algn="l" indent="0" marL="0">
              <a:lnSpc>
                <a:spcPts val="2700"/>
              </a:lnSpc>
              <a:buNone/>
            </a:pPr>
            <a:r>
              <a:rPr lang="en-US" sz="1700" u="sng" dirty="0">
                <a:solidFill>
                  <a:srgbClr val="EEAEF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6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https://krebsonsecurity.com/2016/10/the-democratization-of-censorship/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47639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Cibersegurança em Infraestruturas Críticas de Cidades Inteligentes com foco em IoT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62341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626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Introdução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11598"/>
            <a:ext cx="7556421" cy="2395657"/>
          </a:xfrm>
          <a:prstGeom prst="roundRect">
            <a:avLst>
              <a:gd name="adj" fmla="val 3977"/>
            </a:avLst>
          </a:prstGeom>
          <a:solidFill>
            <a:srgbClr val="282D5E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Integração de IoT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028831"/>
            <a:ext cx="710279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crescente integração de dispositivos IoT nas infraestruturas críticas das cidades inteligentes amplia a eficiência e a automação, mas também eleva os riscos de segurança cibernética.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934069"/>
            <a:ext cx="7556421" cy="2032754"/>
          </a:xfrm>
          <a:prstGeom prst="roundRect">
            <a:avLst>
              <a:gd name="adj" fmla="val 4687"/>
            </a:avLst>
          </a:prstGeom>
          <a:solidFill>
            <a:srgbClr val="282D5E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Proteção Essencial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5651302"/>
            <a:ext cx="710279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proteção desses sistemas é essencial para garantir a segurança, a confiabilidade e a continuidade dos serviços urbanos.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031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Pesquisa e Levantamento de Dados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960846"/>
            <a:ext cx="1134070" cy="23956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3187660"/>
            <a:ext cx="45305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Avanço das Cidades Inteligentes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678079"/>
            <a:ext cx="619553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 o avanço das Cidades Inteligentes, sistemas críticos passaram a ser conectados via IoT, ampliando as possibilidades de inovação, mas também aumentando a superfície de ataque.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356503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5583317"/>
            <a:ext cx="31176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Problema Identificado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6073735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Problema: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Dispositivos IoT podem ser alvos de ataques que comprometem a infraestrutura urbana.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228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383" y="3396020"/>
            <a:ext cx="5567482" cy="695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Estudos de Casos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299960" y="4425910"/>
            <a:ext cx="30480" cy="3193971"/>
          </a:xfrm>
          <a:prstGeom prst="roundRect">
            <a:avLst>
              <a:gd name="adj" fmla="val 306876"/>
            </a:avLst>
          </a:prstGeom>
          <a:solidFill>
            <a:srgbClr val="414677"/>
          </a:solidFill>
          <a:ln/>
        </p:spPr>
      </p:sp>
      <p:sp>
        <p:nvSpPr>
          <p:cNvPr id="5" name="Shape 2"/>
          <p:cNvSpPr/>
          <p:nvPr/>
        </p:nvSpPr>
        <p:spPr>
          <a:xfrm>
            <a:off x="6427113" y="4661178"/>
            <a:ext cx="668060" cy="30480"/>
          </a:xfrm>
          <a:prstGeom prst="roundRect">
            <a:avLst>
              <a:gd name="adj" fmla="val 306876"/>
            </a:avLst>
          </a:prstGeom>
          <a:solidFill>
            <a:srgbClr val="414677"/>
          </a:solidFill>
          <a:ln/>
        </p:spPr>
      </p:sp>
      <p:sp>
        <p:nvSpPr>
          <p:cNvPr id="6" name="Shape 3"/>
          <p:cNvSpPr/>
          <p:nvPr/>
        </p:nvSpPr>
        <p:spPr>
          <a:xfrm>
            <a:off x="7064693" y="4425910"/>
            <a:ext cx="501015" cy="501015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7" name="Text 4"/>
          <p:cNvSpPr/>
          <p:nvPr/>
        </p:nvSpPr>
        <p:spPr>
          <a:xfrm>
            <a:off x="7148215" y="4467642"/>
            <a:ext cx="333970" cy="417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79383" y="4502348"/>
            <a:ext cx="5422344" cy="6958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Ataque ao sistema de água na Flórida (2021)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79383" y="5331738"/>
            <a:ext cx="542234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Tentativa de envenenamento da água por acesso remoto não autorizado.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535228" y="5997178"/>
            <a:ext cx="668060" cy="30480"/>
          </a:xfrm>
          <a:prstGeom prst="roundRect">
            <a:avLst>
              <a:gd name="adj" fmla="val 306876"/>
            </a:avLst>
          </a:prstGeom>
          <a:solidFill>
            <a:srgbClr val="414677"/>
          </a:solidFill>
          <a:ln/>
        </p:spPr>
      </p:sp>
      <p:sp>
        <p:nvSpPr>
          <p:cNvPr id="11" name="Shape 8"/>
          <p:cNvSpPr/>
          <p:nvPr/>
        </p:nvSpPr>
        <p:spPr>
          <a:xfrm>
            <a:off x="7064693" y="5761911"/>
            <a:ext cx="501015" cy="501015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12" name="Text 9"/>
          <p:cNvSpPr/>
          <p:nvPr/>
        </p:nvSpPr>
        <p:spPr>
          <a:xfrm>
            <a:off x="7148215" y="5803642"/>
            <a:ext cx="333970" cy="417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8428673" y="5838349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Botnet Mirai (2016)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8428673" y="6319838"/>
            <a:ext cx="5422344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Ataque massivo com uso de dispositivos IoT comprometidos, causando grandes interrupções.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75402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Vantagens e Desvantagens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Vantagens: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Eficiência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Automatização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Redução de custos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Desvantagens: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Vulnerabilidades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Falta de padrões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Dificuldade de atualização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Risco de falhas em serviços essenciais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55344"/>
            <a:ext cx="57735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Proposta da Solução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804285"/>
            <a:ext cx="7556421" cy="1669852"/>
          </a:xfrm>
          <a:prstGeom prst="roundRect">
            <a:avLst>
              <a:gd name="adj" fmla="val 5705"/>
            </a:avLst>
          </a:prstGeom>
          <a:solidFill>
            <a:srgbClr val="282D5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SafeCity IoT Shield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521517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Sistema de Monitoramento e Prevenção de Ameaças Cibernéticas em Infraestruturas IoT Urbanas.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0526"/>
            <a:ext cx="71422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Componentes da Solução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129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4" name="Text 2"/>
          <p:cNvSpPr/>
          <p:nvPr/>
        </p:nvSpPr>
        <p:spPr>
          <a:xfrm>
            <a:off x="878860" y="25554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590800"/>
            <a:ext cx="52191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Sensores e Agentes IoT de Segurança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793790" y="34768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7" name="Text 5"/>
          <p:cNvSpPr/>
          <p:nvPr/>
        </p:nvSpPr>
        <p:spPr>
          <a:xfrm>
            <a:off x="878860" y="351936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1530906" y="3554730"/>
            <a:ext cx="60958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Plataforma de Monitoramento Centralizada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10" name="Text 8"/>
          <p:cNvSpPr/>
          <p:nvPr/>
        </p:nvSpPr>
        <p:spPr>
          <a:xfrm>
            <a:off x="878860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530906" y="4518660"/>
            <a:ext cx="74404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Sistema de Detecção e Prevenção de Intrusões (IDPS)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93790" y="54047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13" name="Text 11"/>
          <p:cNvSpPr/>
          <p:nvPr/>
        </p:nvSpPr>
        <p:spPr>
          <a:xfrm>
            <a:off x="878860" y="544722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530906" y="5482590"/>
            <a:ext cx="61344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Mecanismos de Autenticação e Criptografia</a:t>
            </a:r>
            <a:endParaRPr lang="en-US" sz="2200" dirty="0"/>
          </a:p>
        </p:txBody>
      </p:sp>
      <p:sp>
        <p:nvSpPr>
          <p:cNvPr id="15" name="Shape 13"/>
          <p:cNvSpPr/>
          <p:nvPr/>
        </p:nvSpPr>
        <p:spPr>
          <a:xfrm>
            <a:off x="793790" y="63686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16" name="Text 14"/>
          <p:cNvSpPr/>
          <p:nvPr/>
        </p:nvSpPr>
        <p:spPr>
          <a:xfrm>
            <a:off x="878860" y="641115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5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530906" y="6446520"/>
            <a:ext cx="5171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Atualização Automática de Firmware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8950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Fluxo de Funcionamento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605439" y="3292435"/>
            <a:ext cx="30870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Detecção de anomalia</a:t>
            </a:r>
            <a:endParaRPr lang="en-US" sz="2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33492" y="333636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9937790" y="27401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Alerta ao IDPS</a:t>
            </a:r>
            <a:endParaRPr lang="en-US" sz="2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893010" y="3071693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10051256" y="4087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Análise e ação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051256" y="4578191"/>
            <a:ext cx="37853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Bloqueio, isolamento ou notificação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8719423" y="475845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8"/>
          <p:cNvSpPr/>
          <p:nvPr/>
        </p:nvSpPr>
        <p:spPr>
          <a:xfrm>
            <a:off x="9937790" y="6297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Execução da ação</a:t>
            </a:r>
            <a:endParaRPr lang="en-US" sz="220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370564" y="606552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6" name="Text 10"/>
          <p:cNvSpPr/>
          <p:nvPr/>
        </p:nvSpPr>
        <p:spPr>
          <a:xfrm>
            <a:off x="1835468" y="5745004"/>
            <a:ext cx="28570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Geração de relatório</a:t>
            </a:r>
            <a:endParaRPr lang="en-US" sz="220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5710595" y="518672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5</a:t>
            </a:r>
            <a:endParaRPr lang="en-US" sz="2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2025-06-12T23:03:55Z</dcterms:created>
  <dcterms:modified xsi:type="dcterms:W3CDTF">2025-06-12T23:03:55Z</dcterms:modified>
</cp:coreProperties>
</file>